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0" d="100"/>
          <a:sy n="30" d="100"/>
        </p:scale>
        <p:origin x="-1182" y="-90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fld id="{82F068C5-A2A8-7F4F-92ED-7E6F2C74A9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8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fld id="{69B031D1-27EE-EA49-8C55-ABC10B65AF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04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076FBE-5195-954F-AEEB-48C8559A357F}" type="slidenum">
              <a:rPr lang="en-US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2135188"/>
            <a:ext cx="5181600" cy="182721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38600"/>
            <a:ext cx="5176838" cy="10668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 sz="800"/>
            </a:lvl1pPr>
          </a:lstStyle>
          <a:p>
            <a:endParaRPr lang="en-US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z="800"/>
            </a:lvl1pPr>
          </a:lstStyle>
          <a:p>
            <a:fld id="{A6A003A5-DE57-6348-AE96-EC286ABC81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B33FE-1C3C-E544-9C30-38427ABE44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1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5650" y="228600"/>
            <a:ext cx="1733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228600"/>
            <a:ext cx="5048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BB757-478E-A146-8180-421AAF7C4C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2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83196-1089-6645-8793-58CAF6FAEF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09F64-D5A0-244F-9EE2-7BA272BF30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8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5CEB-CAC5-4246-AAB1-6E89A22AC9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4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C4DA5-E77E-234E-85F7-4E8388C881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1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E1C63-79D2-0D44-A3A2-46783DD7E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1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71704-B487-3C46-BF4A-88F5716A35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FF5E2-D781-B947-9C9D-3708EA16E0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FD630-1B16-8542-AFED-25826BCFD5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5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6934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447800"/>
            <a:ext cx="6934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95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8BC16A7B-9AB0-B846-9250-2334948910C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Company Name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Business Plan</a:t>
            </a:r>
          </a:p>
        </p:txBody>
      </p:sp>
      <p:pic>
        <p:nvPicPr>
          <p:cNvPr id="16390" name="Picture 6" descr="Logo placehol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5940425"/>
            <a:ext cx="8556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Requirements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requirements for the following resources:</a:t>
            </a:r>
          </a:p>
          <a:p>
            <a:pPr lvl="1"/>
            <a:r>
              <a:rPr lang="en-US"/>
              <a:t>Personnel</a:t>
            </a:r>
          </a:p>
          <a:p>
            <a:pPr lvl="1"/>
            <a:r>
              <a:rPr lang="en-US"/>
              <a:t>Technology</a:t>
            </a:r>
          </a:p>
          <a:p>
            <a:pPr lvl="1"/>
            <a:r>
              <a:rPr lang="en-US"/>
              <a:t>Finances</a:t>
            </a:r>
          </a:p>
          <a:p>
            <a:pPr lvl="1"/>
            <a:r>
              <a:rPr lang="en-US"/>
              <a:t>Distribution</a:t>
            </a:r>
          </a:p>
          <a:p>
            <a:pPr lvl="1"/>
            <a:r>
              <a:rPr lang="en-US"/>
              <a:t>Promotion</a:t>
            </a:r>
          </a:p>
          <a:p>
            <a:pPr lvl="1"/>
            <a:r>
              <a:rPr lang="en-US"/>
              <a:t>Products</a:t>
            </a:r>
          </a:p>
          <a:p>
            <a:pPr lvl="1"/>
            <a:r>
              <a:rPr lang="en-US"/>
              <a:t>Services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Risks and Rewards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Summarize the risks of the proposed project and how they will be addressed.</a:t>
            </a:r>
          </a:p>
          <a:p>
            <a:r>
              <a:rPr lang="en-US"/>
              <a:t>Estimate expected rewards, particularly if you are seeking funding.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Issues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Near term</a:t>
            </a:r>
          </a:p>
          <a:p>
            <a:pPr lvl="1"/>
            <a:r>
              <a:rPr lang="en-US"/>
              <a:t>Identify key decisions and issues that need immediate or near-term resolution.</a:t>
            </a:r>
          </a:p>
          <a:p>
            <a:pPr lvl="1"/>
            <a:r>
              <a:rPr lang="en-US"/>
              <a:t>State consequences of decision postponement.</a:t>
            </a:r>
          </a:p>
          <a:p>
            <a:r>
              <a:rPr lang="en-US"/>
              <a:t>Long term</a:t>
            </a:r>
          </a:p>
          <a:p>
            <a:pPr lvl="1"/>
            <a:r>
              <a:rPr lang="en-US"/>
              <a:t>Identify issues needing long-term resolution.</a:t>
            </a:r>
          </a:p>
          <a:p>
            <a:pPr lvl="1"/>
            <a:r>
              <a:rPr lang="en-US"/>
              <a:t>State consequences of decision postponement.</a:t>
            </a:r>
          </a:p>
          <a:p>
            <a:r>
              <a:rPr lang="en-US"/>
              <a:t>If you are seeking funding, be specific about any issues that require financial resources for resolution.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Mission Statement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Clearly state your company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long-term mission.</a:t>
            </a:r>
          </a:p>
          <a:p>
            <a:pPr lvl="1"/>
            <a:r>
              <a:rPr lang="en-US"/>
              <a:t>Try to use words that will help direct the growth of your company, but be as concise as possible.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Team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CEO and key management by name.</a:t>
            </a:r>
          </a:p>
          <a:p>
            <a:r>
              <a:rPr lang="en-US"/>
              <a:t>Include previous accomplishments to show that these are people with a record of success.</a:t>
            </a:r>
          </a:p>
          <a:p>
            <a:r>
              <a:rPr lang="en-US"/>
              <a:t>Summarize number of years of experience in this field.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 Summary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Summarize your market in the past, present, and future.</a:t>
            </a:r>
          </a:p>
          <a:p>
            <a:pPr lvl="1"/>
            <a:r>
              <a:rPr lang="en-US"/>
              <a:t>Review those changes in market share, leadership, players, market shifts, costs, pricing, or competition that provide the opportunity for your company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success.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Opportunities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Identify problems and opportunities.</a:t>
            </a:r>
          </a:p>
          <a:p>
            <a:pPr lvl="1"/>
            <a:r>
              <a:rPr lang="en-US"/>
              <a:t>State consumer problems, and define the nature of product/service opportunities that are created by those problems.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Concept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Summarize the key technology, concept, or strategy on which your business is based.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Competition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Summarize the competition.</a:t>
            </a:r>
          </a:p>
          <a:p>
            <a:r>
              <a:rPr lang="en-US"/>
              <a:t>Outline your company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competitive advantage.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and Objectives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five-year goals.</a:t>
            </a:r>
          </a:p>
          <a:p>
            <a:r>
              <a:rPr lang="en-US"/>
              <a:t>State specific, measurable objectives for achieving your five-year goals.</a:t>
            </a:r>
          </a:p>
          <a:p>
            <a:pPr lvl="1"/>
            <a:r>
              <a:rPr lang="en-US"/>
              <a:t>List market-share objectives.</a:t>
            </a:r>
          </a:p>
          <a:p>
            <a:pPr lvl="1"/>
            <a:r>
              <a:rPr lang="en-US"/>
              <a:t>List revenue/profitability objectives.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Financial Plan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Outline a high-level financial plan that defines your financial model and pricing assumptions. </a:t>
            </a:r>
          </a:p>
          <a:p>
            <a:pPr lvl="1"/>
            <a:r>
              <a:rPr lang="en-US"/>
              <a:t>This plan should include expected annual sales and profits for the next three years.</a:t>
            </a:r>
          </a:p>
          <a:p>
            <a:pPr lvl="1"/>
            <a:r>
              <a:rPr lang="en-US"/>
              <a:t>Use several slides to cover this material appropriately.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01017510">
  <a:themeElements>
    <a:clrScheme name="Black and White Pushpins Design Template 11">
      <a:dk1>
        <a:srgbClr val="005A58"/>
      </a:dk1>
      <a:lt1>
        <a:srgbClr val="FFFFFF"/>
      </a:lt1>
      <a:dk2>
        <a:srgbClr val="4BB7B7"/>
      </a:dk2>
      <a:lt2>
        <a:srgbClr val="99CCFF"/>
      </a:lt2>
      <a:accent1>
        <a:srgbClr val="586F9E"/>
      </a:accent1>
      <a:accent2>
        <a:srgbClr val="4A24A8"/>
      </a:accent2>
      <a:accent3>
        <a:srgbClr val="B1D8D8"/>
      </a:accent3>
      <a:accent4>
        <a:srgbClr val="DADADA"/>
      </a:accent4>
      <a:accent5>
        <a:srgbClr val="B4BBCC"/>
      </a:accent5>
      <a:accent6>
        <a:srgbClr val="422098"/>
      </a:accent6>
      <a:hlink>
        <a:srgbClr val="CCECFF"/>
      </a:hlink>
      <a:folHlink>
        <a:srgbClr val="B2B2B2"/>
      </a:folHlink>
    </a:clrScheme>
    <a:fontScheme name="Black and White Pushpins Design Template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Black and White Pushpins Design Template 1">
        <a:dk1>
          <a:srgbClr val="5C1F00"/>
        </a:dk1>
        <a:lt1>
          <a:srgbClr val="FFFFFF"/>
        </a:lt1>
        <a:dk2>
          <a:srgbClr val="E55555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0B4B4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2">
        <a:dk1>
          <a:srgbClr val="2D2015"/>
        </a:dk1>
        <a:lt1>
          <a:srgbClr val="FFFFFF"/>
        </a:lt1>
        <a:dk2>
          <a:srgbClr val="9C8D6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CBC5B8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ADBA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3">
        <a:dk1>
          <a:srgbClr val="C0C0C0"/>
        </a:dk1>
        <a:lt1>
          <a:srgbClr val="FFFFFF"/>
        </a:lt1>
        <a:dk2>
          <a:srgbClr val="000000"/>
        </a:dk2>
        <a:lt2>
          <a:srgbClr val="333333"/>
        </a:lt2>
        <a:accent1>
          <a:srgbClr val="5F5F5F"/>
        </a:accent1>
        <a:accent2>
          <a:srgbClr val="DDDDDD"/>
        </a:accent2>
        <a:accent3>
          <a:srgbClr val="FFFFFF"/>
        </a:accent3>
        <a:accent4>
          <a:srgbClr val="A4A4A4"/>
        </a:accent4>
        <a:accent5>
          <a:srgbClr val="B6B6B6"/>
        </a:accent5>
        <a:accent6>
          <a:srgbClr val="C8C8C8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Pushpins Design Template 4">
        <a:dk1>
          <a:srgbClr val="003366"/>
        </a:dk1>
        <a:lt1>
          <a:srgbClr val="FFFFFF"/>
        </a:lt1>
        <a:dk2>
          <a:srgbClr val="42A5F0"/>
        </a:dk2>
        <a:lt2>
          <a:srgbClr val="3399FF"/>
        </a:lt2>
        <a:accent1>
          <a:srgbClr val="4880B8"/>
        </a:accent1>
        <a:accent2>
          <a:srgbClr val="00B000"/>
        </a:accent2>
        <a:accent3>
          <a:srgbClr val="B0CFF6"/>
        </a:accent3>
        <a:accent4>
          <a:srgbClr val="DADADA"/>
        </a:accent4>
        <a:accent5>
          <a:srgbClr val="B1C0D8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5">
        <a:dk1>
          <a:srgbClr val="336699"/>
        </a:dk1>
        <a:lt1>
          <a:srgbClr val="FFFFFF"/>
        </a:lt1>
        <a:dk2>
          <a:srgbClr val="DDDDDD"/>
        </a:dk2>
        <a:lt2>
          <a:srgbClr val="B2C8D8"/>
        </a:lt2>
        <a:accent1>
          <a:srgbClr val="1F62C5"/>
        </a:accent1>
        <a:accent2>
          <a:srgbClr val="468A4B"/>
        </a:accent2>
        <a:accent3>
          <a:srgbClr val="EBEBEB"/>
        </a:accent3>
        <a:accent4>
          <a:srgbClr val="DADADA"/>
        </a:accent4>
        <a:accent5>
          <a:srgbClr val="ABB7DF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6">
        <a:dk1>
          <a:srgbClr val="777777"/>
        </a:dk1>
        <a:lt1>
          <a:srgbClr val="FFFFFF"/>
        </a:lt1>
        <a:dk2>
          <a:srgbClr val="ABADA1"/>
        </a:dk2>
        <a:lt2>
          <a:srgbClr val="C2C2BA"/>
        </a:lt2>
        <a:accent1>
          <a:srgbClr val="909082"/>
        </a:accent1>
        <a:accent2>
          <a:srgbClr val="809EA8"/>
        </a:accent2>
        <a:accent3>
          <a:srgbClr val="D2D3CD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7">
        <a:dk1>
          <a:srgbClr val="3E3E5C"/>
        </a:dk1>
        <a:lt1>
          <a:srgbClr val="FFFFFF"/>
        </a:lt1>
        <a:dk2>
          <a:srgbClr val="BABBD2"/>
        </a:dk2>
        <a:lt2>
          <a:srgbClr val="B2B2B2"/>
        </a:lt2>
        <a:accent1>
          <a:srgbClr val="787682"/>
        </a:accent1>
        <a:accent2>
          <a:srgbClr val="6699FF"/>
        </a:accent2>
        <a:accent3>
          <a:srgbClr val="D9DAE5"/>
        </a:accent3>
        <a:accent4>
          <a:srgbClr val="DADADA"/>
        </a:accent4>
        <a:accent5>
          <a:srgbClr val="BEBDC1"/>
        </a:accent5>
        <a:accent6>
          <a:srgbClr val="5C8A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8">
        <a:dk1>
          <a:srgbClr val="777777"/>
        </a:dk1>
        <a:lt1>
          <a:srgbClr val="FFFFDF"/>
        </a:lt1>
        <a:dk2>
          <a:srgbClr val="FFFFD9"/>
        </a:dk2>
        <a:lt2>
          <a:srgbClr val="AA8322"/>
        </a:lt2>
        <a:accent1>
          <a:srgbClr val="D6B778"/>
        </a:accent1>
        <a:accent2>
          <a:srgbClr val="33CCCC"/>
        </a:accent2>
        <a:accent3>
          <a:srgbClr val="FFFFE9"/>
        </a:accent3>
        <a:accent4>
          <a:srgbClr val="DADABE"/>
        </a:accent4>
        <a:accent5>
          <a:srgbClr val="E8D8BE"/>
        </a:accent5>
        <a:accent6>
          <a:srgbClr val="2DB9B9"/>
        </a:accent6>
        <a:hlink>
          <a:srgbClr val="FF505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9">
        <a:dk1>
          <a:srgbClr val="EACD64"/>
        </a:dk1>
        <a:lt1>
          <a:srgbClr val="FEDA9A"/>
        </a:lt1>
        <a:dk2>
          <a:srgbClr val="AD7625"/>
        </a:dk2>
        <a:lt2>
          <a:srgbClr val="969696"/>
        </a:lt2>
        <a:accent1>
          <a:srgbClr val="8F6F59"/>
        </a:accent1>
        <a:accent2>
          <a:srgbClr val="FFC891"/>
        </a:accent2>
        <a:accent3>
          <a:srgbClr val="FEEACA"/>
        </a:accent3>
        <a:accent4>
          <a:srgbClr val="C8AF54"/>
        </a:accent4>
        <a:accent5>
          <a:srgbClr val="C6BBB5"/>
        </a:accent5>
        <a:accent6>
          <a:srgbClr val="E7B583"/>
        </a:accent6>
        <a:hlink>
          <a:srgbClr val="FF8A3B"/>
        </a:hlink>
        <a:folHlink>
          <a:srgbClr val="EEC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Pushpins Design Template 10">
        <a:dk1>
          <a:srgbClr val="808080"/>
        </a:dk1>
        <a:lt1>
          <a:srgbClr val="FFFFFF"/>
        </a:lt1>
        <a:dk2>
          <a:srgbClr val="F8F8F8"/>
        </a:dk2>
        <a:lt2>
          <a:srgbClr val="0099CC"/>
        </a:lt2>
        <a:accent1>
          <a:srgbClr val="66A0CC"/>
        </a:accent1>
        <a:accent2>
          <a:srgbClr val="CCCCFF"/>
        </a:accent2>
        <a:accent3>
          <a:srgbClr val="FBFBFB"/>
        </a:accent3>
        <a:accent4>
          <a:srgbClr val="DADADA"/>
        </a:accent4>
        <a:accent5>
          <a:srgbClr val="B8CDE2"/>
        </a:accent5>
        <a:accent6>
          <a:srgbClr val="B9B9E7"/>
        </a:accent6>
        <a:hlink>
          <a:srgbClr val="3333CC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Pushpins Design Template 11">
        <a:dk1>
          <a:srgbClr val="005A58"/>
        </a:dk1>
        <a:lt1>
          <a:srgbClr val="FFFFFF"/>
        </a:lt1>
        <a:dk2>
          <a:srgbClr val="4BB7B7"/>
        </a:dk2>
        <a:lt2>
          <a:srgbClr val="99CCFF"/>
        </a:lt2>
        <a:accent1>
          <a:srgbClr val="586F9E"/>
        </a:accent1>
        <a:accent2>
          <a:srgbClr val="4A24A8"/>
        </a:accent2>
        <a:accent3>
          <a:srgbClr val="B1D8D8"/>
        </a:accent3>
        <a:accent4>
          <a:srgbClr val="DADADA"/>
        </a:accent4>
        <a:accent5>
          <a:srgbClr val="B4BBCC"/>
        </a:accent5>
        <a:accent6>
          <a:srgbClr val="422098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01017510.pot</Template>
  <TotalTime>222</TotalTime>
  <Words>348</Words>
  <Application>Microsoft Macintosh PowerPoint</Application>
  <PresentationFormat>On-screen Show (4:3)</PresentationFormat>
  <Paragraphs>50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Tahoma</vt:lpstr>
      <vt:lpstr>01017510</vt:lpstr>
      <vt:lpstr>Company Name</vt:lpstr>
      <vt:lpstr>Mission Statement</vt:lpstr>
      <vt:lpstr>The Team</vt:lpstr>
      <vt:lpstr>Market Summary</vt:lpstr>
      <vt:lpstr>Opportunities</vt:lpstr>
      <vt:lpstr>Business Concept</vt:lpstr>
      <vt:lpstr>Competition</vt:lpstr>
      <vt:lpstr>Goals and Objectives</vt:lpstr>
      <vt:lpstr>Financial Plan</vt:lpstr>
      <vt:lpstr>Resource Requirements</vt:lpstr>
      <vt:lpstr>Risks and Rewards</vt:lpstr>
      <vt:lpstr>Key Issues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subject/>
  <dc:creator/>
  <cp:keywords/>
  <dc:description/>
  <cp:lastModifiedBy>Laurel Yan</cp:lastModifiedBy>
  <cp:revision>27</cp:revision>
  <cp:lastPrinted>1601-01-01T00:00:00Z</cp:lastPrinted>
  <dcterms:created xsi:type="dcterms:W3CDTF">2004-01-28T16:53:45Z</dcterms:created>
  <dcterms:modified xsi:type="dcterms:W3CDTF">2014-12-09T09:25:51Z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TC010175101033</vt:lpwstr>
  </property>
</Properties>
</file>